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75" r:id="rId5"/>
    <p:sldId id="261" r:id="rId6"/>
    <p:sldId id="265" r:id="rId7"/>
    <p:sldId id="266" r:id="rId8"/>
    <p:sldId id="268" r:id="rId9"/>
    <p:sldId id="267" r:id="rId10"/>
    <p:sldId id="269" r:id="rId11"/>
    <p:sldId id="270" r:id="rId12"/>
    <p:sldId id="274" r:id="rId13"/>
    <p:sldId id="272" r:id="rId14"/>
    <p:sldId id="273" r:id="rId15"/>
    <p:sldId id="277" r:id="rId16"/>
    <p:sldId id="278" r:id="rId17"/>
    <p:sldId id="271" r:id="rId18"/>
    <p:sldId id="260" r:id="rId19"/>
    <p:sldId id="263" r:id="rId20"/>
    <p:sldId id="258" r:id="rId2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EB34-5DC4-4082-8506-ED2708C1C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87A93-D1FE-4E68-87B5-55ED9FCA8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84732-4DE2-4883-9767-7C43D924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100CD-7AF8-4E7D-924F-656EC8F9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25E8D-8514-4099-9B06-B3D9FB5B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9665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4F7C-9656-4F43-B8AF-A54AE577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61E64-3D1C-4A7E-A08F-5016CBB1D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144D5-0031-465C-BA5D-9111D6B4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652FE-1A9B-43FD-98D1-DECD39C7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9334C-D2E4-4E9D-B494-ABB7FD43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11964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D56F2-6F54-47A3-9101-570887099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B778B-134A-4602-A5BF-F94FE7C8A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E8A9-DA32-481F-9714-A5B60F0F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9DF9-C16E-4373-B13E-2D77F3F2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CC45B-3841-4CC4-B3B0-04DEC0D4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9719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BB79-2115-4D55-9AE1-3D6EBD1D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4F5E5-F413-411A-8CE9-34873FA1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44DB1-D5D6-4BE9-AE43-EB998454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682E4-3612-497A-815E-98DBB3D8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E962-5265-46CB-A523-D4744AC9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0272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6885-3258-4088-8C48-F671C98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2C5EB-9C85-44C8-856B-65C2F8FDD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40572-233D-4913-B5D7-0C0B0E61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E0D34-B844-4008-8A3F-D702E6C4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F11D0-47D1-409C-9FA4-81FF571C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6350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C200-199D-42D7-B20B-090DAE3F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A9CA-7566-4FFF-8322-DC4FDCE16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2E729-82CF-4F4E-81AF-1A81C4099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9E8A1-058C-4FF7-9328-D6F26398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C1BE9-61E6-4817-A479-4AC76FD86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4462B-83B5-4267-86CB-245474D6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2688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7140-BE18-489B-A443-9AD260C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C2B8-30C9-4CD6-8D0F-BEE970AC6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EAA42-C52C-456A-9FA9-5B8BE7F2B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C1FBF-61D9-4957-8FE5-417BE0638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94DC4-6267-43BD-AD67-475808F0E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C5F25-A0ED-4282-B9D3-B231DB72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46A6E-0CD3-43E4-97C7-AF394273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BB1AF-B7C8-4DDF-A65A-B97AE7AC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3633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6C83-EA53-44F1-90A4-6BF6B5DD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D62D4-55A7-4F50-A767-65DE54C0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38703-4BD1-45F2-ADE8-B122E8A8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9E91A-2CE4-44F2-AF0A-2D5B78F7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2858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1C6F2-9AFF-43EF-ACFF-C3168D0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12BC4-5BD4-45BC-B1D8-C8A4697E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D728E-BCA4-4F77-B6B1-229ACCFC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062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86D2-94F5-4A9C-8C52-133639A2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CEE05-D413-408E-A15B-FECD029A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C2DBF-FB2A-40FA-9D44-343254EB9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DF09F-D8BB-4641-8054-AC04A2C7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87E07-45DC-4707-B5CC-DC99DC7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6EC49-1BBE-43FC-A19E-41B2BEED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3228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29D7-0F7D-47B4-B249-7F67D0A6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6719D-92AF-4020-93FF-EABA0AD7B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E6EE3-A3C0-4F18-B271-3BEB7B86E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6CD61-2FE9-49FF-BEF8-8960CF11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C257B-36CD-4758-8727-8C2D7B83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F6C13-11DC-4A9E-AA63-595BB7A3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47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A0E209-DF3F-46E9-9E8F-1419E064F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27CFB-58DE-4F7E-9717-6B66F3105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FB14-F852-48E2-ADD7-D9547078C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1C397-D8BB-47C0-A4B9-49D17D847AE7}" type="datetimeFigureOut">
              <a:rPr lang="en-FI" smtClean="0"/>
              <a:t>12/03/2020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120DC-E916-4585-91E7-8961751BC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3E62C-1BC4-4AFF-8ED5-9773D025B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9752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air-code.github.io/understanding-uma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yann.lecun.com/exdb/mnist/" TargetMode="External"/><Relationship Id="rId3" Type="http://schemas.openxmlformats.org/officeDocument/2006/relationships/hyperlink" Target="https://arxiv.org/abs/1802.03426" TargetMode="External"/><Relationship Id="rId7" Type="http://schemas.openxmlformats.org/officeDocument/2006/relationships/hyperlink" Target="https://towardsdatascience.com/how-exactly-umap-works-13e3040e1668" TargetMode="External"/><Relationship Id="rId2" Type="http://schemas.openxmlformats.org/officeDocument/2006/relationships/hyperlink" Target="https://umap-learn.readthedoc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ir-code.github.io/understanding-umap/" TargetMode="External"/><Relationship Id="rId5" Type="http://schemas.openxmlformats.org/officeDocument/2006/relationships/hyperlink" Target="https://www.youtube.com/watch?v=nq6iPZVUxZU" TargetMode="External"/><Relationship Id="rId4" Type="http://schemas.openxmlformats.org/officeDocument/2006/relationships/hyperlink" Target="https://github.com/lmcinnes/uma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q6iPZVUxZU" TargetMode="External"/><Relationship Id="rId2" Type="http://schemas.openxmlformats.org/officeDocument/2006/relationships/hyperlink" Target="http://ffden-2.phys.uaf.edu/webproj/212_spring_2017/Andrew_Adler/Physics_of_Pokemon/evolutio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Ck8dyU7zUM" TargetMode="External"/><Relationship Id="rId4" Type="http://schemas.openxmlformats.org/officeDocument/2006/relationships/hyperlink" Target="https://towardsdatascience.com/how-exactly-umap-works-13e3040e166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FB10-B553-491C-A037-4FB5558E4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0978"/>
            <a:ext cx="9144000" cy="914984"/>
          </a:xfrm>
        </p:spPr>
        <p:txBody>
          <a:bodyPr/>
          <a:lstStyle/>
          <a:p>
            <a:r>
              <a:rPr lang="en-US" dirty="0"/>
              <a:t>UMAP</a:t>
            </a: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C05F2-89ED-42C4-8F55-FC065DA6D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692" y="3429000"/>
            <a:ext cx="9964615" cy="1655762"/>
          </a:xfrm>
        </p:spPr>
        <p:txBody>
          <a:bodyPr>
            <a:noAutofit/>
          </a:bodyPr>
          <a:lstStyle/>
          <a:p>
            <a:r>
              <a:rPr lang="en-US" sz="3600" dirty="0"/>
              <a:t>Uniform Manifold Approximation and Projection</a:t>
            </a:r>
          </a:p>
          <a:p>
            <a:r>
              <a:rPr lang="en-US" sz="3600" dirty="0"/>
              <a:t>= </a:t>
            </a:r>
            <a:r>
              <a:rPr lang="en-US" sz="3600" b="1" dirty="0">
                <a:solidFill>
                  <a:schemeClr val="accent1"/>
                </a:solidFill>
              </a:rPr>
              <a:t>DIMENSION REDUCTION</a:t>
            </a:r>
          </a:p>
        </p:txBody>
      </p:sp>
    </p:spTree>
    <p:extLst>
      <p:ext uri="{BB962C8B-B14F-4D97-AF65-F5344CB8AC3E}">
        <p14:creationId xmlns:p14="http://schemas.microsoft.com/office/powerpoint/2010/main" val="157193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E049-7D67-4614-A3BB-1F4AD6C9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655" y="509543"/>
            <a:ext cx="1166769" cy="612192"/>
          </a:xfrm>
        </p:spPr>
        <p:txBody>
          <a:bodyPr>
            <a:normAutofit fontScale="90000"/>
          </a:bodyPr>
          <a:lstStyle/>
          <a:p>
            <a:r>
              <a:rPr lang="en-US" dirty="0"/>
              <a:t>PCA</a:t>
            </a:r>
            <a:endParaRPr lang="en-FI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F0937D-79A7-47F4-8847-D81002074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02" y="1377804"/>
            <a:ext cx="11078996" cy="35768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3098C37-F8F0-4269-9120-69D1395F63F4}"/>
              </a:ext>
            </a:extLst>
          </p:cNvPr>
          <p:cNvSpPr txBox="1">
            <a:spLocks/>
          </p:cNvSpPr>
          <p:nvPr/>
        </p:nvSpPr>
        <p:spPr>
          <a:xfrm>
            <a:off x="5147694" y="405482"/>
            <a:ext cx="1555109" cy="8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t-SNE</a:t>
            </a:r>
            <a:endParaRPr lang="en-FI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25ADD63-5008-46B2-A1A4-AF3E3140A725}"/>
              </a:ext>
            </a:extLst>
          </p:cNvPr>
          <p:cNvSpPr txBox="1">
            <a:spLocks/>
          </p:cNvSpPr>
          <p:nvPr/>
        </p:nvSpPr>
        <p:spPr>
          <a:xfrm>
            <a:off x="8635068" y="480984"/>
            <a:ext cx="1671157" cy="669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UMAP</a:t>
            </a:r>
            <a:endParaRPr lang="en-FI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2914A7E-D5EB-4285-9111-55EF23F2A399}"/>
              </a:ext>
            </a:extLst>
          </p:cNvPr>
          <p:cNvSpPr txBox="1">
            <a:spLocks/>
          </p:cNvSpPr>
          <p:nvPr/>
        </p:nvSpPr>
        <p:spPr>
          <a:xfrm>
            <a:off x="737931" y="5604506"/>
            <a:ext cx="10679185" cy="61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Notice 4, 7, 9 and 3, 5, 8 + similarities between PCA and UMAP.  </a:t>
            </a:r>
            <a:endParaRPr lang="en-FI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0A28C-8185-43EE-B0D1-8581E5B79EBB}"/>
              </a:ext>
            </a:extLst>
          </p:cNvPr>
          <p:cNvSpPr txBox="1"/>
          <p:nvPr/>
        </p:nvSpPr>
        <p:spPr>
          <a:xfrm>
            <a:off x="5640026" y="169401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A73A7-2B42-4BCB-A8AD-C7BF0DE6D1AF}"/>
              </a:ext>
            </a:extLst>
          </p:cNvPr>
          <p:cNvSpPr txBox="1"/>
          <p:nvPr/>
        </p:nvSpPr>
        <p:spPr>
          <a:xfrm>
            <a:off x="6749812" y="311965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E1DA6-324F-40AD-9117-04B3E8682D57}"/>
              </a:ext>
            </a:extLst>
          </p:cNvPr>
          <p:cNvSpPr txBox="1"/>
          <p:nvPr/>
        </p:nvSpPr>
        <p:spPr>
          <a:xfrm>
            <a:off x="6077524" y="252009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F05A1-6512-4EC4-8E1C-D9A39740E64E}"/>
              </a:ext>
            </a:extLst>
          </p:cNvPr>
          <p:cNvSpPr txBox="1"/>
          <p:nvPr/>
        </p:nvSpPr>
        <p:spPr>
          <a:xfrm>
            <a:off x="6608191" y="20692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C0908-DDD3-4F88-A48B-C29B6FDB7B0A}"/>
              </a:ext>
            </a:extLst>
          </p:cNvPr>
          <p:cNvSpPr txBox="1"/>
          <p:nvPr/>
        </p:nvSpPr>
        <p:spPr>
          <a:xfrm>
            <a:off x="4864382" y="221058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CE1AA-A28C-4378-AE8C-F015ADC3E0F8}"/>
              </a:ext>
            </a:extLst>
          </p:cNvPr>
          <p:cNvSpPr txBox="1"/>
          <p:nvPr/>
        </p:nvSpPr>
        <p:spPr>
          <a:xfrm>
            <a:off x="5391401" y="325452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355FB-8261-4AD8-9337-85C69BCD3159}"/>
              </a:ext>
            </a:extLst>
          </p:cNvPr>
          <p:cNvSpPr txBox="1"/>
          <p:nvPr/>
        </p:nvSpPr>
        <p:spPr>
          <a:xfrm>
            <a:off x="4878560" y="3036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76256-42A9-4A53-8BE7-2AE317C9BEAB}"/>
              </a:ext>
            </a:extLst>
          </p:cNvPr>
          <p:cNvSpPr txBox="1"/>
          <p:nvPr/>
        </p:nvSpPr>
        <p:spPr>
          <a:xfrm>
            <a:off x="6077524" y="381468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634FF-CA3C-47D9-BE96-F62FE5279E05}"/>
              </a:ext>
            </a:extLst>
          </p:cNvPr>
          <p:cNvSpPr txBox="1"/>
          <p:nvPr/>
        </p:nvSpPr>
        <p:spPr>
          <a:xfrm>
            <a:off x="8590519" y="28580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9B346-0F55-4CE4-8509-674019491A0A}"/>
              </a:ext>
            </a:extLst>
          </p:cNvPr>
          <p:cNvSpPr txBox="1"/>
          <p:nvPr/>
        </p:nvSpPr>
        <p:spPr>
          <a:xfrm>
            <a:off x="4519675" y="350120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EB378-0B4F-4AD5-8149-E04D6A1714AD}"/>
              </a:ext>
            </a:extLst>
          </p:cNvPr>
          <p:cNvSpPr txBox="1"/>
          <p:nvPr/>
        </p:nvSpPr>
        <p:spPr>
          <a:xfrm>
            <a:off x="5901886" y="31519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909523-1EA1-4175-AC7A-50D940E24DDB}"/>
              </a:ext>
            </a:extLst>
          </p:cNvPr>
          <p:cNvSpPr txBox="1"/>
          <p:nvPr/>
        </p:nvSpPr>
        <p:spPr>
          <a:xfrm>
            <a:off x="9103360" y="3036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B66A61-E8E4-4DD5-B3FE-701A1D69FB16}"/>
              </a:ext>
            </a:extLst>
          </p:cNvPr>
          <p:cNvSpPr txBox="1"/>
          <p:nvPr/>
        </p:nvSpPr>
        <p:spPr>
          <a:xfrm>
            <a:off x="9856588" y="299746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0E8EB6-529A-4503-8C3B-000EA568BCBF}"/>
              </a:ext>
            </a:extLst>
          </p:cNvPr>
          <p:cNvSpPr txBox="1"/>
          <p:nvPr/>
        </p:nvSpPr>
        <p:spPr>
          <a:xfrm>
            <a:off x="10553522" y="258782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235A5-6706-4AA1-B12B-E267D6FCF48B}"/>
              </a:ext>
            </a:extLst>
          </p:cNvPr>
          <p:cNvSpPr txBox="1"/>
          <p:nvPr/>
        </p:nvSpPr>
        <p:spPr>
          <a:xfrm>
            <a:off x="8000496" y="38934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D974F-3BC7-402C-A967-D506DCC99871}"/>
              </a:ext>
            </a:extLst>
          </p:cNvPr>
          <p:cNvSpPr txBox="1"/>
          <p:nvPr/>
        </p:nvSpPr>
        <p:spPr>
          <a:xfrm>
            <a:off x="8910839" y="388920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93A34B-6021-46B5-BA69-35F27AB258C4}"/>
              </a:ext>
            </a:extLst>
          </p:cNvPr>
          <p:cNvSpPr txBox="1"/>
          <p:nvPr/>
        </p:nvSpPr>
        <p:spPr>
          <a:xfrm>
            <a:off x="8352000" y="194518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9DE56-43BF-45A2-9216-F811E76625CD}"/>
              </a:ext>
            </a:extLst>
          </p:cNvPr>
          <p:cNvSpPr txBox="1"/>
          <p:nvPr/>
        </p:nvSpPr>
        <p:spPr>
          <a:xfrm>
            <a:off x="7821333" y="22067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4D3899-CB3A-49B8-A411-849343D1A64D}"/>
              </a:ext>
            </a:extLst>
          </p:cNvPr>
          <p:cNvSpPr txBox="1"/>
          <p:nvPr/>
        </p:nvSpPr>
        <p:spPr>
          <a:xfrm>
            <a:off x="8258596" y="149147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92D6CD-ECA6-4A71-B9B5-78BD3035AAB2}"/>
              </a:ext>
            </a:extLst>
          </p:cNvPr>
          <p:cNvSpPr txBox="1"/>
          <p:nvPr/>
        </p:nvSpPr>
        <p:spPr>
          <a:xfrm>
            <a:off x="9048934" y="242964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FBE125-9204-4876-8FC8-DA6E52960815}"/>
              </a:ext>
            </a:extLst>
          </p:cNvPr>
          <p:cNvSpPr txBox="1"/>
          <p:nvPr/>
        </p:nvSpPr>
        <p:spPr>
          <a:xfrm>
            <a:off x="698236" y="339657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5C4FD-A594-4108-B261-C7BA49DF6317}"/>
              </a:ext>
            </a:extLst>
          </p:cNvPr>
          <p:cNvSpPr txBox="1"/>
          <p:nvPr/>
        </p:nvSpPr>
        <p:spPr>
          <a:xfrm>
            <a:off x="2595877" y="31519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16F14A-F112-49CB-B516-3C63C9CE50AB}"/>
              </a:ext>
            </a:extLst>
          </p:cNvPr>
          <p:cNvSpPr txBox="1"/>
          <p:nvPr/>
        </p:nvSpPr>
        <p:spPr>
          <a:xfrm>
            <a:off x="1253436" y="23262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1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F336-6BEF-4859-8265-AA04E29A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UMAP differs from t-SNE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8B4B9-C515-44A8-9973-6167FCF0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0557"/>
          </a:xfrm>
        </p:spPr>
        <p:txBody>
          <a:bodyPr>
            <a:normAutofit/>
          </a:bodyPr>
          <a:lstStyle/>
          <a:p>
            <a:r>
              <a:rPr lang="en-US" dirty="0"/>
              <a:t>UMAP shows global structure</a:t>
            </a:r>
          </a:p>
          <a:p>
            <a:r>
              <a:rPr lang="en-US" dirty="0"/>
              <a:t>Faster, like 10 times faster</a:t>
            </a:r>
          </a:p>
          <a:p>
            <a:r>
              <a:rPr lang="en-US" dirty="0"/>
              <a:t>Less random</a:t>
            </a:r>
          </a:p>
          <a:p>
            <a:r>
              <a:rPr lang="en-US" dirty="0"/>
              <a:t>Many metrics (at least 21)</a:t>
            </a:r>
          </a:p>
          <a:p>
            <a:r>
              <a:rPr lang="en-US" dirty="0"/>
              <a:t>Supports supervision and semi-supervision</a:t>
            </a:r>
          </a:p>
          <a:p>
            <a:r>
              <a:rPr lang="en-US" dirty="0"/>
              <a:t>Grounded in solid math (algebraic topology)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097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21C6-C61E-4DF4-88AF-02101196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 UMAP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58B9-E6A9-425D-B0A0-05B6B8A6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302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Construct a fuzzy high-dimensional graph of the data</a:t>
            </a:r>
          </a:p>
          <a:p>
            <a:pPr marL="514350" indent="-514350">
              <a:buAutoNum type="arabicParenR"/>
            </a:pPr>
            <a:r>
              <a:rPr lang="en-US" dirty="0"/>
              <a:t>Represent this graph in lower dimensions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6EBF0-CE5B-4DDD-A5F8-3450C76DB29D}"/>
              </a:ext>
            </a:extLst>
          </p:cNvPr>
          <p:cNvSpPr txBox="1"/>
          <p:nvPr/>
        </p:nvSpPr>
        <p:spPr>
          <a:xfrm>
            <a:off x="838200" y="3083913"/>
            <a:ext cx="552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hlinkClick r:id="rId2"/>
              </a:rPr>
              <a:t>https://pair-code.github.io/understanding-umap/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6304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F6AC-B38A-4DD6-B0FD-F0AA46E9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parameters (+ more)</a:t>
            </a:r>
            <a:endParaRPr lang="en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EA3C1E-CD21-4A5A-8A3F-CD49C2B5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3522"/>
            <a:ext cx="10515600" cy="2586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			Sensible range		A reasonable default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 of neighbors		5 to 50			15</a:t>
            </a:r>
          </a:p>
          <a:p>
            <a:pPr marL="0" indent="0">
              <a:buNone/>
            </a:pPr>
            <a:r>
              <a:rPr lang="en-US" dirty="0"/>
              <a:t>min distance		0.001 to 0.5			0.1</a:t>
            </a:r>
          </a:p>
          <a:p>
            <a:pPr marL="0" indent="0">
              <a:buNone/>
            </a:pPr>
            <a:r>
              <a:rPr lang="en-US" dirty="0"/>
              <a:t>Metric			anything			Euclidean?</a:t>
            </a:r>
            <a:endParaRPr lang="en-FI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742089-4067-46F7-B1A0-AEF5AB5A7640}"/>
              </a:ext>
            </a:extLst>
          </p:cNvPr>
          <p:cNvCxnSpPr>
            <a:cxnSpLocks/>
          </p:cNvCxnSpPr>
          <p:nvPr/>
        </p:nvCxnSpPr>
        <p:spPr>
          <a:xfrm>
            <a:off x="721453" y="3070370"/>
            <a:ext cx="105533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04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B39F2D-40DA-4AA1-9A90-DA92B986A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296" y="297398"/>
            <a:ext cx="4953408" cy="62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8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7C6E-6B94-429E-AA3F-CA74D8995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these in mind with UMAP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6FB1-8E4E-433B-9D49-8F8949309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600" dirty="0"/>
              <a:t>Parameters matter</a:t>
            </a:r>
          </a:p>
          <a:p>
            <a:pPr marL="514350" indent="-514350">
              <a:buAutoNum type="arabicPeriod"/>
            </a:pPr>
            <a:r>
              <a:rPr lang="en-US" sz="3600" dirty="0"/>
              <a:t>Axes might be meaningless</a:t>
            </a:r>
          </a:p>
          <a:p>
            <a:pPr marL="514350" indent="-514350">
              <a:buAutoNum type="arabicPeriod"/>
            </a:pPr>
            <a:r>
              <a:rPr lang="en-US" sz="3600" dirty="0"/>
              <a:t>Even noise has structure</a:t>
            </a:r>
          </a:p>
          <a:p>
            <a:pPr marL="514350" indent="-514350">
              <a:buAutoNum type="arabicPeriod"/>
            </a:pPr>
            <a:r>
              <a:rPr lang="en-US" sz="3600" dirty="0"/>
              <a:t>There is a random element</a:t>
            </a:r>
          </a:p>
        </p:txBody>
      </p:sp>
    </p:spTree>
    <p:extLst>
      <p:ext uri="{BB962C8B-B14F-4D97-AF65-F5344CB8AC3E}">
        <p14:creationId xmlns:p14="http://schemas.microsoft.com/office/powerpoint/2010/main" val="291903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831A-486F-4168-9908-461B34EF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39844"/>
          </a:xfrm>
        </p:spPr>
        <p:txBody>
          <a:bodyPr>
            <a:normAutofit fontScale="90000"/>
          </a:bodyPr>
          <a:lstStyle/>
          <a:p>
            <a:r>
              <a:rPr lang="en-US" dirty="0"/>
              <a:t>Dissecting the NK cell population in hematological cancers confirms the presence of tumor cells and their impact on NK population homeostasis</a:t>
            </a:r>
            <a:endParaRPr lang="en-FI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9DA76-3924-4F97-B00E-17154AC9BC79}"/>
              </a:ext>
            </a:extLst>
          </p:cNvPr>
          <p:cNvGrpSpPr/>
          <p:nvPr/>
        </p:nvGrpSpPr>
        <p:grpSpPr>
          <a:xfrm>
            <a:off x="349591" y="2181132"/>
            <a:ext cx="11109771" cy="3791829"/>
            <a:chOff x="2770093" y="2064925"/>
            <a:chExt cx="5988927" cy="2110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762FA8-4288-4D4A-B8AB-A9984DADA74F}"/>
                </a:ext>
              </a:extLst>
            </p:cNvPr>
            <p:cNvSpPr txBox="1"/>
            <p:nvPr/>
          </p:nvSpPr>
          <p:spPr>
            <a:xfrm>
              <a:off x="3142692" y="2083689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all sample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8E0D10-08CA-4CBB-A0B5-3FEABC24C492}"/>
                </a:ext>
              </a:extLst>
            </p:cNvPr>
            <p:cNvGrpSpPr/>
            <p:nvPr/>
          </p:nvGrpSpPr>
          <p:grpSpPr>
            <a:xfrm>
              <a:off x="2770093" y="2064925"/>
              <a:ext cx="5988927" cy="2110642"/>
              <a:chOff x="227590" y="1363993"/>
              <a:chExt cx="5988927" cy="211064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D4B2C1-1099-4CC0-B311-BB2FAAB0587F}"/>
                  </a:ext>
                </a:extLst>
              </p:cNvPr>
              <p:cNvSpPr txBox="1"/>
              <p:nvPr/>
            </p:nvSpPr>
            <p:spPr>
              <a:xfrm>
                <a:off x="227590" y="1363993"/>
                <a:ext cx="463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A.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9B4AFF8-2A9D-4909-BDBC-12480CE392F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70430" y="1891237"/>
                <a:ext cx="1604071" cy="1583398"/>
                <a:chOff x="3608336" y="3434739"/>
                <a:chExt cx="2376427" cy="2345798"/>
              </a:xfrm>
            </p:grpSpPr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3D40F54-0194-429C-BBA7-705085E5632B}"/>
                    </a:ext>
                  </a:extLst>
                </p:cNvPr>
                <p:cNvCxnSpPr/>
                <p:nvPr/>
              </p:nvCxnSpPr>
              <p:spPr>
                <a:xfrm>
                  <a:off x="4031476" y="5554831"/>
                  <a:ext cx="841607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8F4FF84D-8643-4660-B3F7-B9BA463F0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3521" y="4583084"/>
                  <a:ext cx="0" cy="76269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006545E-CEEB-40B1-90BE-898CC5E014C5}"/>
                    </a:ext>
                  </a:extLst>
                </p:cNvPr>
                <p:cNvSpPr txBox="1"/>
                <p:nvPr/>
              </p:nvSpPr>
              <p:spPr>
                <a:xfrm>
                  <a:off x="4873083" y="5370164"/>
                  <a:ext cx="1111680" cy="4103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UMAP-X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38FBB2-C80B-411C-B9C8-B17135D6E7B4}"/>
                    </a:ext>
                  </a:extLst>
                </p:cNvPr>
                <p:cNvSpPr txBox="1"/>
                <p:nvPr/>
              </p:nvSpPr>
              <p:spPr>
                <a:xfrm rot="16200000">
                  <a:off x="3239352" y="3803723"/>
                  <a:ext cx="1148342" cy="4103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UMAP-Y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C48E37-B7CD-4D5F-8BE7-622D5B5057CF}"/>
                  </a:ext>
                </a:extLst>
              </p:cNvPr>
              <p:cNvSpPr txBox="1"/>
              <p:nvPr/>
            </p:nvSpPr>
            <p:spPr>
              <a:xfrm>
                <a:off x="3571160" y="1538580"/>
                <a:ext cx="12801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diagnosis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B48E-E375-4170-9195-AE1DABEB1816}"/>
                  </a:ext>
                </a:extLst>
              </p:cNvPr>
              <p:cNvSpPr txBox="1"/>
              <p:nvPr/>
            </p:nvSpPr>
            <p:spPr>
              <a:xfrm>
                <a:off x="4936357" y="1538580"/>
                <a:ext cx="12801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treatment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558F971-C20F-4CF1-8E72-03A2D3B93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05963" y="1858553"/>
                <a:ext cx="1280160" cy="128016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7F3C8F7-8BFC-47AC-811B-7D8CBDE0E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1160" y="1858553"/>
                <a:ext cx="1280160" cy="128016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19C8CDA-DDF0-40F3-BDFB-9C0B3D206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6357" y="1858553"/>
                <a:ext cx="1280160" cy="128016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4CA9A4-DF8B-4883-9B7E-DE8143155AD8}"/>
                  </a:ext>
                </a:extLst>
              </p:cNvPr>
              <p:cNvSpPr txBox="1"/>
              <p:nvPr/>
            </p:nvSpPr>
            <p:spPr>
              <a:xfrm>
                <a:off x="2205964" y="1546754"/>
                <a:ext cx="12801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HD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C2B8A10-5E64-4035-8864-49774D99F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189" y="1671249"/>
                <a:ext cx="1463040" cy="14630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9689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imes">
            <a:hlinkClick r:id="" action="ppaction://media"/>
            <a:extLst>
              <a:ext uri="{FF2B5EF4-FFF2-40B4-BE49-F238E27FC236}">
                <a16:creationId xmlns:a16="http://schemas.microsoft.com/office/drawing/2014/main" id="{FEDC40D2-0DA1-4B1A-AD30-14918F5D51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9075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52F5-92B6-436C-B7C2-605899BF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BA73-C4F2-42CF-A495-DDFD64AE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21" y="1825625"/>
            <a:ext cx="11032958" cy="4351338"/>
          </a:xfrm>
        </p:spPr>
        <p:txBody>
          <a:bodyPr/>
          <a:lstStyle/>
          <a:p>
            <a:r>
              <a:rPr lang="sv-SE" dirty="0">
                <a:hlinkClick r:id="rId2"/>
              </a:rPr>
              <a:t>https://umap-learn.readthedocs.io/</a:t>
            </a:r>
            <a:r>
              <a:rPr lang="sv-SE" dirty="0"/>
              <a:t> (excellent documentation)</a:t>
            </a:r>
            <a:endParaRPr lang="sv-SE" dirty="0">
              <a:hlinkClick r:id="rId3"/>
            </a:endParaRPr>
          </a:p>
          <a:p>
            <a:r>
              <a:rPr lang="sv-SE" dirty="0">
                <a:hlinkClick r:id="rId3"/>
              </a:rPr>
              <a:t>https://arxiv.org/abs/1802.03426</a:t>
            </a:r>
            <a:r>
              <a:rPr lang="sv-SE" dirty="0"/>
              <a:t> (original UMAP paper)</a:t>
            </a:r>
          </a:p>
          <a:p>
            <a:r>
              <a:rPr lang="sv-SE" dirty="0">
                <a:hlinkClick r:id="rId4"/>
              </a:rPr>
              <a:t>https://github.com/lmcinnes/umap</a:t>
            </a:r>
            <a:r>
              <a:rPr lang="sv-SE" dirty="0"/>
              <a:t> (git repository for UMAP)</a:t>
            </a:r>
          </a:p>
          <a:p>
            <a:r>
              <a:rPr lang="sv-SE" dirty="0">
                <a:hlinkClick r:id="rId5"/>
              </a:rPr>
              <a:t>https://www.youtube.com/watch?v=nq6iPZVUxZU</a:t>
            </a:r>
            <a:r>
              <a:rPr lang="sv-SE" dirty="0"/>
              <a:t> (30 min introduction)</a:t>
            </a:r>
          </a:p>
          <a:p>
            <a:r>
              <a:rPr lang="sv-SE" dirty="0">
                <a:hlinkClick r:id="rId6"/>
              </a:rPr>
              <a:t>https://pair-code.github.io/understanding-umap/</a:t>
            </a:r>
            <a:r>
              <a:rPr lang="sv-SE" dirty="0"/>
              <a:t> (UMAP interactive)</a:t>
            </a:r>
          </a:p>
          <a:p>
            <a:r>
              <a:rPr lang="sv-SE" dirty="0">
                <a:hlinkClick r:id="rId7"/>
              </a:rPr>
              <a:t>https://towardsdatascience.com/how-exactly-umap-works-13e3040e1668</a:t>
            </a:r>
            <a:r>
              <a:rPr lang="sv-SE" dirty="0"/>
              <a:t> (in-depth comparison of UMAP and t-SNE)</a:t>
            </a:r>
          </a:p>
          <a:p>
            <a:r>
              <a:rPr lang="sv-SE" dirty="0">
                <a:hlinkClick r:id="rId8"/>
              </a:rPr>
              <a:t>http://yann.lecun.com/exdb/mnist/</a:t>
            </a:r>
            <a:r>
              <a:rPr lang="sv-SE" dirty="0"/>
              <a:t> (MNIST dataset of numbers)</a:t>
            </a:r>
            <a:endParaRPr lang="sv-SE" dirty="0"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666774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CCF9-071D-4EF6-8F63-4E5D83AA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for pics and video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C4F45-9DB1-4814-BD51-334AD2A5F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http://ffden-2.phys.uaf.edu/webproj/212_spring_2017/Andrew_Adler/Physics_of_Pokemon/evolution.html</a:t>
            </a:r>
            <a:r>
              <a:rPr lang="sv-SE" dirty="0"/>
              <a:t> (pokemon pic)</a:t>
            </a:r>
          </a:p>
          <a:p>
            <a:r>
              <a:rPr lang="sv-SE" dirty="0">
                <a:hlinkClick r:id="rId3"/>
              </a:rPr>
              <a:t>https://www.youtube.com/watch?v=nq6iPZVUxZU</a:t>
            </a:r>
            <a:r>
              <a:rPr lang="sv-SE" dirty="0"/>
              <a:t> (MNIST plots)</a:t>
            </a:r>
          </a:p>
          <a:p>
            <a:r>
              <a:rPr lang="sv-SE" dirty="0">
                <a:hlinkClick r:id="rId4"/>
              </a:rPr>
              <a:t>https://towardsdatascience.com/how-exactly-umap-works-13e3040e1668</a:t>
            </a:r>
            <a:r>
              <a:rPr lang="sv-SE" dirty="0"/>
              <a:t> (motorcycle pic)</a:t>
            </a:r>
          </a:p>
          <a:p>
            <a:r>
              <a:rPr lang="sv-SE" dirty="0">
                <a:hlinkClick r:id="rId5"/>
              </a:rPr>
              <a:t>https://www.youtube.com/watch?v=nCk8dyU7zUM</a:t>
            </a:r>
            <a:r>
              <a:rPr lang="sv-SE" dirty="0"/>
              <a:t> (primes video)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798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5947-EFEC-463F-B183-695C0FCC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dimension reduction?</a:t>
            </a:r>
            <a:endParaRPr lang="en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4919F-4DF4-4E8D-A90E-449A248E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90" y="2182613"/>
            <a:ext cx="10570020" cy="35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8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4C8215E-4A94-4E96-ACBF-85AA770AD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27" y="183279"/>
            <a:ext cx="9557146" cy="649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5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FE1-F880-4693-A495-7133B577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327283"/>
            <a:ext cx="10868025" cy="1325563"/>
          </a:xfrm>
        </p:spPr>
        <p:txBody>
          <a:bodyPr/>
          <a:lstStyle/>
          <a:p>
            <a:r>
              <a:rPr lang="en-US" dirty="0"/>
              <a:t>Picasso’s Bull (1945)</a:t>
            </a:r>
            <a:endParaRPr lang="en-FI" dirty="0"/>
          </a:p>
        </p:txBody>
      </p:sp>
      <p:pic>
        <p:nvPicPr>
          <p:cNvPr id="5122" name="Picture 2" descr="Picasso Bull 2">
            <a:extLst>
              <a:ext uri="{FF2B5EF4-FFF2-40B4-BE49-F238E27FC236}">
                <a16:creationId xmlns:a16="http://schemas.microsoft.com/office/drawing/2014/main" id="{5ED27CB9-11AE-4A8C-A6F1-A0B6589B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397342"/>
            <a:ext cx="4081182" cy="294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casso Bull 11">
            <a:extLst>
              <a:ext uri="{FF2B5EF4-FFF2-40B4-BE49-F238E27FC236}">
                <a16:creationId xmlns:a16="http://schemas.microsoft.com/office/drawing/2014/main" id="{05DB12D5-E886-4A03-933B-D068A57DD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95" y="2397341"/>
            <a:ext cx="4138529" cy="294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60DFED-AE45-4FD3-8654-A7D840241302}"/>
              </a:ext>
            </a:extLst>
          </p:cNvPr>
          <p:cNvSpPr/>
          <p:nvPr/>
        </p:nvSpPr>
        <p:spPr>
          <a:xfrm>
            <a:off x="5511829" y="3488268"/>
            <a:ext cx="1149292" cy="7633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2413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27BE-10C9-4E61-A1E6-37B987B4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dimension reduction</a:t>
            </a:r>
            <a:endParaRPr lang="en-FI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8777AE-3169-41BB-95F7-812E32E3F3E6}"/>
              </a:ext>
            </a:extLst>
          </p:cNvPr>
          <p:cNvSpPr/>
          <p:nvPr/>
        </p:nvSpPr>
        <p:spPr>
          <a:xfrm>
            <a:off x="1233183" y="2214694"/>
            <a:ext cx="6182686" cy="430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390DAD-1184-4665-B087-51F891DF1695}"/>
              </a:ext>
            </a:extLst>
          </p:cNvPr>
          <p:cNvSpPr/>
          <p:nvPr/>
        </p:nvSpPr>
        <p:spPr>
          <a:xfrm>
            <a:off x="5171114" y="2214694"/>
            <a:ext cx="6182686" cy="430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86E25-71CA-457B-A4BD-15508CD6A5D5}"/>
              </a:ext>
            </a:extLst>
          </p:cNvPr>
          <p:cNvSpPr txBox="1"/>
          <p:nvPr/>
        </p:nvSpPr>
        <p:spPr>
          <a:xfrm>
            <a:off x="5872294" y="3581538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  <a:endParaRPr lang="en-FI" sz="9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A77E8-1580-495D-A8AE-2D1556652B15}"/>
              </a:ext>
            </a:extLst>
          </p:cNvPr>
          <p:cNvSpPr txBox="1"/>
          <p:nvPr/>
        </p:nvSpPr>
        <p:spPr>
          <a:xfrm>
            <a:off x="3721619" y="2782669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PCA</a:t>
            </a:r>
            <a:endParaRPr lang="en-FI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9E927-BBA0-4549-9CA5-69AD949B1D47}"/>
              </a:ext>
            </a:extLst>
          </p:cNvPr>
          <p:cNvSpPr txBox="1"/>
          <p:nvPr/>
        </p:nvSpPr>
        <p:spPr>
          <a:xfrm>
            <a:off x="2138054" y="3258372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MDS</a:t>
            </a:r>
            <a:endParaRPr lang="en-FI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516D5-7791-4142-829D-828A5C1D1A38}"/>
              </a:ext>
            </a:extLst>
          </p:cNvPr>
          <p:cNvSpPr txBox="1"/>
          <p:nvPr/>
        </p:nvSpPr>
        <p:spPr>
          <a:xfrm>
            <a:off x="2714933" y="4348216"/>
            <a:ext cx="19447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Sammon</a:t>
            </a:r>
            <a:r>
              <a:rPr lang="en-US" sz="3600" dirty="0"/>
              <a:t> </a:t>
            </a:r>
          </a:p>
          <a:p>
            <a:r>
              <a:rPr lang="en-US" sz="3600" dirty="0"/>
              <a:t>mapping</a:t>
            </a:r>
            <a:endParaRPr lang="en-FI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B397-F5D9-4BEF-8070-F675BD235B5F}"/>
              </a:ext>
            </a:extLst>
          </p:cNvPr>
          <p:cNvSpPr txBox="1"/>
          <p:nvPr/>
        </p:nvSpPr>
        <p:spPr>
          <a:xfrm>
            <a:off x="7682222" y="3954372"/>
            <a:ext cx="121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t-SNE</a:t>
            </a:r>
            <a:endParaRPr lang="en-FI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C55A4-244E-4C0B-B96B-9D1BBF676F63}"/>
              </a:ext>
            </a:extLst>
          </p:cNvPr>
          <p:cNvSpPr txBox="1"/>
          <p:nvPr/>
        </p:nvSpPr>
        <p:spPr>
          <a:xfrm>
            <a:off x="9477067" y="4348216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Isomap</a:t>
            </a:r>
            <a:endParaRPr lang="en-FI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F5F4B-0F13-46EF-901A-1FA721BE41F8}"/>
              </a:ext>
            </a:extLst>
          </p:cNvPr>
          <p:cNvSpPr txBox="1"/>
          <p:nvPr/>
        </p:nvSpPr>
        <p:spPr>
          <a:xfrm>
            <a:off x="8024880" y="2782668"/>
            <a:ext cx="1745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LargeVis</a:t>
            </a:r>
            <a:endParaRPr lang="en-FI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082A1-4364-4348-89D0-71C637767171}"/>
              </a:ext>
            </a:extLst>
          </p:cNvPr>
          <p:cNvSpPr txBox="1"/>
          <p:nvPr/>
        </p:nvSpPr>
        <p:spPr>
          <a:xfrm>
            <a:off x="7431068" y="4959208"/>
            <a:ext cx="2215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Laplacian</a:t>
            </a:r>
          </a:p>
          <a:p>
            <a:r>
              <a:rPr lang="en-US" sz="3600" dirty="0"/>
              <a:t>eigenmaps</a:t>
            </a:r>
            <a:endParaRPr lang="en-FI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FE2C0-ADDB-4785-934E-EBCF57C8A0D0}"/>
              </a:ext>
            </a:extLst>
          </p:cNvPr>
          <p:cNvSpPr txBox="1"/>
          <p:nvPr/>
        </p:nvSpPr>
        <p:spPr>
          <a:xfrm rot="19869227">
            <a:off x="626031" y="2136126"/>
            <a:ext cx="2877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Global structure</a:t>
            </a:r>
            <a:endParaRPr lang="en-FI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93347-A554-44C0-B967-75A9CDB8A477}"/>
              </a:ext>
            </a:extLst>
          </p:cNvPr>
          <p:cNvSpPr txBox="1"/>
          <p:nvPr/>
        </p:nvSpPr>
        <p:spPr>
          <a:xfrm rot="1967287">
            <a:off x="9159409" y="2098159"/>
            <a:ext cx="2649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Local structure</a:t>
            </a:r>
            <a:endParaRPr lang="en-FI" sz="3200" dirty="0"/>
          </a:p>
        </p:txBody>
      </p:sp>
    </p:spTree>
    <p:extLst>
      <p:ext uri="{BB962C8B-B14F-4D97-AF65-F5344CB8AC3E}">
        <p14:creationId xmlns:p14="http://schemas.microsoft.com/office/powerpoint/2010/main" val="149496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D599-3F8D-4DCF-930D-DAF76F26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08"/>
            <a:ext cx="10515600" cy="1325563"/>
          </a:xfrm>
        </p:spPr>
        <p:txBody>
          <a:bodyPr/>
          <a:lstStyle/>
          <a:p>
            <a:r>
              <a:rPr lang="en-US" dirty="0"/>
              <a:t>(simplified) evolution of dimension reduction</a:t>
            </a:r>
            <a:endParaRPr lang="en-FI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7DD838-83F3-4600-B961-7F405C8216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99271"/>
            <a:ext cx="5715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8D0B96-273E-4651-9B81-8FCAB6C90A34}"/>
              </a:ext>
            </a:extLst>
          </p:cNvPr>
          <p:cNvSpPr txBox="1"/>
          <p:nvPr/>
        </p:nvSpPr>
        <p:spPr>
          <a:xfrm>
            <a:off x="352425" y="2517565"/>
            <a:ext cx="274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PCA (1901)</a:t>
            </a:r>
            <a:endParaRPr lang="en-FI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DA7FB-2BA1-48A4-A3A5-81902A4E69DB}"/>
              </a:ext>
            </a:extLst>
          </p:cNvPr>
          <p:cNvSpPr txBox="1"/>
          <p:nvPr/>
        </p:nvSpPr>
        <p:spPr>
          <a:xfrm>
            <a:off x="3098690" y="5804571"/>
            <a:ext cx="3089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t-SNE (2008)</a:t>
            </a:r>
            <a:endParaRPr lang="en-FI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361C-F96F-415E-AFDF-0F601CB75DDB}"/>
              </a:ext>
            </a:extLst>
          </p:cNvPr>
          <p:cNvSpPr txBox="1"/>
          <p:nvPr/>
        </p:nvSpPr>
        <p:spPr>
          <a:xfrm>
            <a:off x="8601075" y="3651921"/>
            <a:ext cx="33105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UMAP (2018)</a:t>
            </a:r>
            <a:endParaRPr lang="en-FI" sz="4400" b="1" dirty="0"/>
          </a:p>
        </p:txBody>
      </p:sp>
    </p:spTree>
    <p:extLst>
      <p:ext uri="{BB962C8B-B14F-4D97-AF65-F5344CB8AC3E}">
        <p14:creationId xmlns:p14="http://schemas.microsoft.com/office/powerpoint/2010/main" val="398287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C17A-CFC8-498F-BCE2-8184147D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Handwritten numbers (MNIST)</a:t>
            </a:r>
            <a:endParaRPr lang="en-FI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1913ED-E8BD-4D18-A890-22E683B4A6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04" y="1624012"/>
            <a:ext cx="8361391" cy="5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15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1C12-1F2C-4699-89D5-4C30C231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MNIST</a:t>
            </a:r>
            <a:endParaRPr lang="en-FI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BE8A22-FF0A-469B-9842-A2FEAA931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2" y="1434288"/>
            <a:ext cx="5819775" cy="51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0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FAB9-733E-4571-AFF1-266C7D7E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on MNIST</a:t>
            </a:r>
            <a:endParaRPr lang="en-F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1529B5-CFED-4386-BD2D-A236FC77C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412" y="1512125"/>
            <a:ext cx="5821175" cy="51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3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09E4-2495-4B5F-AC1D-3DAD6133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on MNIST</a:t>
            </a:r>
            <a:endParaRPr lang="en-FI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F2ED95-F1D9-42FE-B75B-C7A97702C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983" y="1523999"/>
            <a:ext cx="5832034" cy="51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429</Words>
  <Application>Microsoft Office PowerPoint</Application>
  <PresentationFormat>Widescreen</PresentationFormat>
  <Paragraphs>97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UMAP</vt:lpstr>
      <vt:lpstr>What is dimension reduction?</vt:lpstr>
      <vt:lpstr>Picasso’s Bull (1945)</vt:lpstr>
      <vt:lpstr>Two types of dimension reduction</vt:lpstr>
      <vt:lpstr>(simplified) evolution of dimension reduction</vt:lpstr>
      <vt:lpstr>Handwritten numbers (MNIST)</vt:lpstr>
      <vt:lpstr>PCA on MNIST</vt:lpstr>
      <vt:lpstr>t-SNE on MNIST</vt:lpstr>
      <vt:lpstr>UMAP on MNIST</vt:lpstr>
      <vt:lpstr>PCA</vt:lpstr>
      <vt:lpstr>How UMAP differs from t-SNE</vt:lpstr>
      <vt:lpstr>Math in UMAP</vt:lpstr>
      <vt:lpstr>Three parameters (+ more)</vt:lpstr>
      <vt:lpstr>PowerPoint Presentation</vt:lpstr>
      <vt:lpstr>Keep these in mind with UMAP</vt:lpstr>
      <vt:lpstr>Dissecting the NK cell population in hematological cancers confirms the presence of tumor cells and their impact on NK population homeostasis</vt:lpstr>
      <vt:lpstr>PowerPoint Presentation</vt:lpstr>
      <vt:lpstr>Useful links</vt:lpstr>
      <vt:lpstr>Sources for pics and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UMAP</dc:title>
  <dc:creator>Felix Vaura</dc:creator>
  <cp:lastModifiedBy>Felix Vaura</cp:lastModifiedBy>
  <cp:revision>55</cp:revision>
  <dcterms:created xsi:type="dcterms:W3CDTF">2020-03-12T16:40:53Z</dcterms:created>
  <dcterms:modified xsi:type="dcterms:W3CDTF">2020-03-13T02:53:02Z</dcterms:modified>
</cp:coreProperties>
</file>